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262" r:id="rId7"/>
    <p:sldId id="264" r:id="rId8"/>
    <p:sldId id="260" r:id="rId9"/>
    <p:sldId id="272" r:id="rId10"/>
    <p:sldId id="266" r:id="rId11"/>
    <p:sldId id="268" r:id="rId12"/>
    <p:sldId id="278" r:id="rId13"/>
    <p:sldId id="274" r:id="rId14"/>
    <p:sldId id="276" r:id="rId15"/>
    <p:sldId id="280" r:id="rId16"/>
    <p:sldId id="282" r:id="rId17"/>
    <p:sldId id="283" r:id="rId18"/>
    <p:sldId id="284" r:id="rId19"/>
    <p:sldId id="286" r:id="rId20"/>
  </p:sldIdLst>
  <p:sldSz cx="13439775" cy="7559675"/>
  <p:notesSz cx="6858000" cy="9144000"/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6"/>
    <p:restoredTop sz="94660"/>
  </p:normalViewPr>
  <p:slideViewPr>
    <p:cSldViewPr showGuides="1">
      <p:cViewPr varScale="1">
        <p:scale>
          <a:sx n="57" d="100"/>
          <a:sy n="57" d="100"/>
        </p:scale>
        <p:origin x="736" y="5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1"/>
          <p:cNvSpPr>
            <a:spLocks noGrp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1F5D756-DA16-494B-97C1-5B2BB5B6D87F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6" charset="0"/>
                <a:ea typeface="+mn-ea"/>
                <a:cs typeface="Lucida Sans Unicode" panose="020B0602030504020204" charset="0"/>
              </a:rPr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6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  <p:sp>
        <p:nvSpPr>
          <p:cNvPr id="4099" name="Rectangle 1"/>
          <p:cNvSpPr>
            <a:spLocks noGrp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100" name="Rectangle 2"/>
          <p:cNvSpPr/>
          <p:nvPr>
            <p:ph type="body"/>
          </p:nvPr>
        </p:nvSpPr>
        <p:spPr>
          <a:xfrm>
            <a:off x="755650" y="5078413"/>
            <a:ext cx="6048375" cy="4811712"/>
          </a:xfrm>
          <a:ln/>
        </p:spPr>
        <p:txBody>
          <a:bodyPr wrap="none" lIns="0" tIns="0" rIns="0" bIns="0" anchor="ctr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2253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245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2662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2867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307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327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3481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368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614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819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1229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1433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1843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0" tIns="0" rIns="0" bIns="0" anchor="t"/>
          <a:p>
            <a:pPr lvl="0"/>
            <a:endParaRPr lang="en-US" altLang="en-US" dirty="0"/>
          </a:p>
        </p:txBody>
      </p:sp>
      <p:sp>
        <p:nvSpPr>
          <p:cNvPr id="2048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b"/>
          <a:p>
            <a:pPr lvl="0" indent="0" algn="r" defTabSz="457200" eaLnBrk="1" fontAlgn="base" hangingPunct="1">
              <a:lnSpc>
                <a:spcPct val="95000"/>
              </a:lnSpc>
              <a:spcAft>
                <a:spcPct val="0"/>
              </a:spcAft>
              <a:buClrTx/>
              <a:buSzPct val="100000"/>
              <a:buFont typeface="Times New Roman" panose="02020603050405020304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GB" altLang="en-US" sz="1400" dirty="0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GB" altLang="en-US" sz="1400" dirty="0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pPr fontAlgn="base"/>
            <a:r>
              <a:rPr lang="en-US" sz="6615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pPr fontAlgn="base"/>
            <a:r>
              <a:rPr lang="en-US" sz="2645" strike="noStrike" noProof="1"/>
              <a:t>Click to edit Master subtitle style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pPr fontAlgn="base"/>
            <a:r>
              <a:rPr lang="en-US" sz="6615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z="2645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 fontAlgn="base"/>
            <a:r>
              <a:rPr lang="en-US" sz="2645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 fontAlgn="base"/>
            <a:r>
              <a:rPr lang="en-US" sz="2645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pPr fontAlgn="base"/>
            <a:r>
              <a:rPr lang="en-US" sz="3525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 fontAlgn="base"/>
            <a:r>
              <a:rPr lang="en-US" sz="3525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z="3085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z="2645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z="2205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z="2205" strike="noStrike" noProof="1"/>
              <a:t>Fifth level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 fontAlgn="base"/>
            <a:r>
              <a:rPr lang="en-US" sz="1765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pPr fontAlgn="base"/>
            <a:r>
              <a:rPr lang="en-US" sz="3525" strike="noStrike" noProof="1"/>
              <a:t>Click to edit Master title style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pPr marL="0" marR="0" lvl="0" indent="0" algn="l" defTabSz="1006475" rtl="0" eaLnBrk="0" fontAlgn="base" latinLnBrk="0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2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52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 fontAlgn="base"/>
            <a:r>
              <a:rPr lang="en-US" sz="1765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8FC">
                <a:alpha val="100000"/>
              </a:srgbClr>
            </a:gs>
            <a:gs pos="74001">
              <a:srgbClr val="ABC0E4">
                <a:alpha val="100000"/>
              </a:srgbClr>
            </a:gs>
            <a:gs pos="83000">
              <a:srgbClr val="ABC0E4">
                <a:alpha val="100000"/>
              </a:srgbClr>
            </a:gs>
            <a:gs pos="100000">
              <a:srgbClr val="C7D5ED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923925" y="403225"/>
            <a:ext cx="11591925" cy="1460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923925" y="2012950"/>
            <a:ext cx="11591925" cy="4795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50825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50825"/>
            <a:r>
              <a:rPr lang="en-US" altLang="en-US" dirty="0"/>
              <a:t>Second level</a:t>
            </a:r>
            <a:endParaRPr lang="en-US" altLang="en-US" dirty="0"/>
          </a:p>
          <a:p>
            <a:pPr lvl="2" indent="-250825"/>
            <a:r>
              <a:rPr lang="en-US" altLang="en-US" dirty="0"/>
              <a:t>Third level</a:t>
            </a:r>
            <a:endParaRPr lang="en-US" altLang="en-US" dirty="0"/>
          </a:p>
          <a:p>
            <a:pPr lvl="3" indent="-250825"/>
            <a:r>
              <a:rPr lang="en-US" altLang="en-US" dirty="0"/>
              <a:t>Fourth level</a:t>
            </a:r>
            <a:endParaRPr lang="en-US" altLang="en-US" dirty="0"/>
          </a:p>
          <a:p>
            <a:pPr lvl="4" indent="-250825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25" y="7007225"/>
            <a:ext cx="3024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350" y="7007225"/>
            <a:ext cx="45370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663" y="7007225"/>
            <a:ext cx="3024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286EDD-54B6-41C1-99AD-51DE54372B8E}" type="slidenum">
              <a:rPr kumimoji="0" lang="en-GB" altLang="en-US" sz="13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altLang="en-US" sz="13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205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9813" y="0"/>
            <a:ext cx="8893175" cy="110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2543175" y="1827213"/>
            <a:ext cx="8424863" cy="1390650"/>
          </a:xfrm>
          <a:ln/>
        </p:spPr>
        <p:txBody>
          <a:bodyPr vert="horz" wrap="square" lIns="91440" tIns="45720" rIns="91440" bIns="45720" anchor="b"/>
          <a:p>
            <a:pPr defTabSz="1006475" eaLnBrk="1" hangingPunct="1">
              <a:buClrTx/>
              <a:buSzTx/>
              <a:buFontTx/>
            </a:pPr>
            <a:r>
              <a:rPr lang="en-GB" altLang="en-US" sz="4000" b="1" kern="1200" dirty="0">
                <a:latin typeface="+mj-lt"/>
                <a:ea typeface="+mj-ea"/>
                <a:cs typeface="+mj-cs"/>
              </a:rPr>
              <a:t>SHIP-MOUNTED ROBOTIC ARM FOR AUTONOMOUS OPERATIONS</a:t>
            </a:r>
            <a:endParaRPr lang="en-GB" altLang="en-US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2940050" y="4140200"/>
            <a:ext cx="7559675" cy="2376488"/>
          </a:xfrm>
          <a:ln/>
        </p:spPr>
        <p:txBody>
          <a:bodyPr vert="horz" wrap="square" lIns="91440" tIns="45720" rIns="91440" bIns="45720" anchor="t"/>
          <a:p>
            <a:pPr defTabSz="1006475" eaLnBrk="1" hangingPunct="1">
              <a:buClrTx/>
              <a:buSzTx/>
            </a:pPr>
            <a:r>
              <a:rPr lang="en-GB" altLang="en-US" sz="2800" kern="1200" dirty="0">
                <a:latin typeface="+mn-lt"/>
                <a:ea typeface="+mn-ea"/>
                <a:cs typeface="+mn-cs"/>
              </a:rPr>
              <a:t>AllEnergy19 Conference </a:t>
            </a:r>
            <a:endParaRPr lang="en-GB" altLang="en-US" sz="2800" kern="1200" dirty="0">
              <a:latin typeface="+mn-lt"/>
              <a:ea typeface="+mn-ea"/>
              <a:cs typeface="+mn-cs"/>
            </a:endParaRPr>
          </a:p>
          <a:p>
            <a:pPr defTabSz="1006475" eaLnBrk="1" hangingPunct="1">
              <a:buClrTx/>
              <a:buSzTx/>
            </a:pPr>
            <a:r>
              <a:rPr lang="en-GB" altLang="en-US" sz="2800" kern="1200" dirty="0">
                <a:latin typeface="+mn-lt"/>
                <a:ea typeface="+mn-ea"/>
                <a:cs typeface="+mn-cs"/>
              </a:rPr>
              <a:t>16 May 2019</a:t>
            </a:r>
            <a:endParaRPr lang="en-GB" altLang="en-US" sz="2800" kern="1200" dirty="0">
              <a:latin typeface="+mn-lt"/>
              <a:ea typeface="+mn-ea"/>
              <a:cs typeface="+mn-cs"/>
            </a:endParaRPr>
          </a:p>
          <a:p>
            <a:pPr defTabSz="1006475" eaLnBrk="1" hangingPunct="1">
              <a:buClrTx/>
              <a:buSzTx/>
            </a:pPr>
            <a:endParaRPr lang="en-GB" altLang="en-US" sz="2800" kern="1200" dirty="0">
              <a:latin typeface="+mn-lt"/>
              <a:ea typeface="+mn-ea"/>
              <a:cs typeface="+mn-cs"/>
            </a:endParaRPr>
          </a:p>
          <a:p>
            <a:pPr defTabSz="1006475" eaLnBrk="1" hangingPunct="1">
              <a:buClrTx/>
              <a:buSzTx/>
            </a:pPr>
            <a:r>
              <a:rPr lang="en-GB" altLang="en-US" sz="2800" kern="1200" dirty="0">
                <a:latin typeface="+mn-lt"/>
                <a:ea typeface="+mn-ea"/>
                <a:cs typeface="+mn-cs"/>
              </a:rPr>
              <a:t>David W Kirkley</a:t>
            </a:r>
            <a:endParaRPr lang="en-GB" altLang="en-US" sz="28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00" y="73025"/>
            <a:ext cx="2967038" cy="66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035175" y="611188"/>
            <a:ext cx="9217025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400" dirty="0"/>
            </a:br>
            <a:r>
              <a:rPr lang="en-GB" altLang="en-US" sz="2400" b="1" dirty="0"/>
              <a:t>Ship-mounted Robotic Arm for Autonomous Operations</a:t>
            </a:r>
            <a:endParaRPr lang="en-GB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2813" y="1768475"/>
            <a:ext cx="9217025" cy="49879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0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ASSP PROJECT (2)</a:t>
            </a:r>
            <a:endParaRPr kumimoji="0" lang="en-GB" sz="30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motion can be measured with motion-sensors on the target.  Motion data is sent by radio-telemetry link to the control system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robotic arm is fitted with remote motion-sensing equipment, e.g. stereo camera and photogrammetry, so no active devices are needed on the target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1713" y="0"/>
            <a:ext cx="8894762" cy="111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182813" y="611188"/>
            <a:ext cx="9069387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400" dirty="0"/>
            </a:br>
            <a:r>
              <a:rPr lang="en-GB" altLang="en-US" sz="2400" b="1" dirty="0"/>
              <a:t>Ship-mounted Robotic Arm for Autonomous Operations</a:t>
            </a:r>
            <a:endParaRPr lang="en-GB" altLang="en-US" sz="2400" dirty="0"/>
          </a:p>
        </p:txBody>
      </p:sp>
      <p:pic>
        <p:nvPicPr>
          <p:cNvPr id="23554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87575" y="1908175"/>
            <a:ext cx="9064625" cy="4795838"/>
          </a:xfrm>
          <a:ln/>
        </p:spPr>
      </p:pic>
      <p:pic>
        <p:nvPicPr>
          <p:cNvPr id="2355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3" y="0"/>
            <a:ext cx="8894762" cy="111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182813" y="611188"/>
            <a:ext cx="9069387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400" dirty="0"/>
            </a:br>
            <a:r>
              <a:rPr lang="en-GB" altLang="en-US" sz="2400" b="1" dirty="0">
                <a:sym typeface="+mn-ea"/>
              </a:rPr>
              <a:t>Robotic arm mounted on motion simulator (centre) and separate moving-target test rig (left)</a:t>
            </a:r>
            <a:endParaRPr lang="en-GB" altLang="en-US" sz="2400" b="1" dirty="0"/>
          </a:p>
        </p:txBody>
      </p:sp>
      <p:pic>
        <p:nvPicPr>
          <p:cNvPr id="25602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9763" y="2012950"/>
            <a:ext cx="7080250" cy="4795838"/>
          </a:xfrm>
          <a:ln/>
        </p:spPr>
      </p:pic>
      <p:pic>
        <p:nvPicPr>
          <p:cNvPr id="2560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0"/>
            <a:ext cx="8894763" cy="111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182813" y="611188"/>
            <a:ext cx="9069387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400" dirty="0"/>
            </a:br>
            <a:r>
              <a:rPr lang="en-GB" altLang="en-US" sz="2400" b="1" dirty="0"/>
              <a:t>Ship-mounted Robotic Arm for Autonomous Operations</a:t>
            </a:r>
            <a:endParaRPr lang="en-GB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4975" y="1657350"/>
            <a:ext cx="9982200" cy="5417820"/>
          </a:xfrm>
        </p:spPr>
        <p:txBody>
          <a:bodyPr vert="horz" wrap="square" lIns="91440" tIns="45720" rIns="91440" bIns="45720" numCol="1" rtlCol="0" anchor="t" anchorCtr="0" compatLnSpc="1">
            <a:normAutofit fontScale="90000"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sz="30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0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APPLICATIONS</a:t>
            </a:r>
            <a:endParaRPr kumimoji="0" lang="en-GB" sz="30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sz="30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Cargo transfer (e.g. ship to ship or to wind-turbine)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Personnel transfer (e.g. ship to platform or wind-turbine, or to FPSO or SPM)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 and recovery (e.g. ROV, AUV, FRB)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Cable handling and mooring (FPSO, SPM, tug)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Surface Vessels (ASV’s)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1713" y="14288"/>
            <a:ext cx="8894762" cy="1116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182813" y="611188"/>
            <a:ext cx="9069387" cy="14192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400" dirty="0"/>
            </a:br>
            <a:r>
              <a:rPr lang="en-GB" altLang="en-US" sz="2400" b="1" dirty="0"/>
              <a:t>Ship-mounted Robotic Arm for Autonomous Operations</a:t>
            </a:r>
            <a:endParaRPr lang="en-GB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3763" y="1714500"/>
            <a:ext cx="9088438" cy="56165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MARKET (1)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Offshore support vessels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target market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global fleet of offshore support vessels 	engaged in transport of supplies, offshore construction and 	decommissioning, inspection/maintenance of offshore assets, 	survey/site-assessment and more.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size of the market*: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2014 OECD report gives global 	numbers for the following relevant vessel categories: Anchor 	Handling Tug Supply 2779; Platform Support Vessels 1819; 	Subsea Support Vessels) 380; Offshore Construction 110;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Subsea Umbilicals, Risers, Flowlines 148;  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5236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OECD report (C/WP6(2014)73/FINAL, “Offshore vessels, mobile offshore drilling units, floating production unit market review” 	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600" y="4763"/>
            <a:ext cx="8894763" cy="1141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0763" y="0"/>
            <a:ext cx="8893175" cy="1122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itle 2"/>
          <p:cNvSpPr>
            <a:spLocks noGrp="1" noChangeArrowheads="1"/>
          </p:cNvSpPr>
          <p:nvPr>
            <p:ph type="title"/>
          </p:nvPr>
        </p:nvSpPr>
        <p:spPr>
          <a:xfrm>
            <a:off x="2290763" y="0"/>
            <a:ext cx="9069388" cy="15621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GB" altLang="en-US" sz="48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GB" altLang="en-US" sz="48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Ship-mounted Robotic Arm for Autonomous Operations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87638" y="1692275"/>
            <a:ext cx="8496300" cy="4987925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MARKET (2)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surface vessels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ASV’s are small (&lt;15m) at present and only    engage  in contactless operations, e.g. survey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Robotic arms would enable cargo transfer and other intervention tasks to be performed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 tools are needed for specific tasks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market cannot yet be quantified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robotic capability is essential if ASV’s are to have a major economic impact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0763" y="0"/>
            <a:ext cx="8893175" cy="110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itle 2"/>
          <p:cNvSpPr>
            <a:spLocks noGrp="1" noChangeArrowheads="1"/>
          </p:cNvSpPr>
          <p:nvPr>
            <p:ph type="title"/>
          </p:nvPr>
        </p:nvSpPr>
        <p:spPr>
          <a:xfrm>
            <a:off x="2182813" y="0"/>
            <a:ext cx="9069388" cy="15621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GB" altLang="en-US" sz="48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GB" altLang="en-US" sz="48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Ship-mounted Robotic Arm for Autonomous Operations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1738" y="1835150"/>
            <a:ext cx="8496300" cy="49879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Ship-motion compensation of a robotic arm has been demonstrated (space-stabilisation) and should enable ship-to-stationary-target operations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Extending the capability to include moving targets is work in progress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 global fleet of over 5000 offshore support vessels that  could potentially benefit by adopting robotic capability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Robotic capability is essential if ASV’s are to have a major economic impact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0763" y="0"/>
            <a:ext cx="8893175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itle 2"/>
          <p:cNvSpPr>
            <a:spLocks noGrp="1" noChangeArrowheads="1"/>
          </p:cNvSpPr>
          <p:nvPr>
            <p:ph type="title"/>
          </p:nvPr>
        </p:nvSpPr>
        <p:spPr>
          <a:xfrm>
            <a:off x="7043738" y="-2681287"/>
            <a:ext cx="4146550" cy="72072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GB" altLang="en-US" sz="48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GB" altLang="en-US" sz="48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8713" y="1474788"/>
            <a:ext cx="8785225" cy="47275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n-ea"/>
                <a:cs typeface="+mj-ea"/>
              </a:rPr>
              <a:t>Ship-mounted Robotic Arm for Autonomous Operations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 for listening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00" y="107950"/>
            <a:ext cx="2967038" cy="66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1713" y="0"/>
            <a:ext cx="8893175" cy="109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itle 2"/>
          <p:cNvSpPr>
            <a:spLocks noGrp="1" noChangeArrowheads="1"/>
          </p:cNvSpPr>
          <p:nvPr>
            <p:ph type="title"/>
          </p:nvPr>
        </p:nvSpPr>
        <p:spPr>
          <a:xfrm>
            <a:off x="2182813" y="0"/>
            <a:ext cx="9069388" cy="15621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GB" altLang="en-US" sz="48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GB" altLang="en-US" sz="48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1738" y="2051050"/>
            <a:ext cx="8496300" cy="49879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GB" sz="3085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GB" sz="3085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presentation is a progress report 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describes the work already done that was partially funded by Innovate UK (Neptune project)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also describes the current ASSP project that is being supported by the ERDF–funded Marine-i programme 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ideas on future marine robotic activity 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Title 1"/>
          <p:cNvSpPr>
            <a:spLocks noGrp="1"/>
          </p:cNvSpPr>
          <p:nvPr/>
        </p:nvSpPr>
        <p:spPr>
          <a:xfrm>
            <a:off x="2185988" y="735013"/>
            <a:ext cx="9069387" cy="13684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algn="ctr">
              <a:lnSpc>
                <a:spcPct val="90000"/>
              </a:lnSpc>
            </a:pPr>
            <a:br>
              <a:rPr lang="en-GB" altLang="en-US" sz="2800" dirty="0">
                <a:latin typeface="Calibri Light" panose="020F0302020204030204" pitchFamily="34" charset="0"/>
              </a:rPr>
            </a:br>
            <a:r>
              <a:rPr lang="en-GB" altLang="en-US" sz="2800" dirty="0">
                <a:latin typeface="Calibri Light" panose="020F0302020204030204" pitchFamily="34" charset="0"/>
              </a:rPr>
              <a:t>   </a:t>
            </a:r>
            <a:r>
              <a:rPr lang="en-GB" altLang="en-US" sz="2400" b="1" dirty="0">
                <a:latin typeface="Calibri Light" panose="020F0302020204030204" pitchFamily="34" charset="0"/>
              </a:rPr>
              <a:t>Ship-mounted Robotic Arm for Autonomous Operations</a:t>
            </a:r>
            <a:br>
              <a:rPr lang="en-GB" altLang="en-US" sz="2800" dirty="0">
                <a:latin typeface="Calibri Light" panose="020F0302020204030204" pitchFamily="34" charset="0"/>
              </a:rPr>
            </a:br>
            <a:r>
              <a:rPr lang="en-GB" altLang="en-US" sz="2800" dirty="0">
                <a:latin typeface="Calibri Light" panose="020F0302020204030204" pitchFamily="34" charset="0"/>
              </a:rPr>
              <a:t>	</a:t>
            </a:r>
            <a:endParaRPr lang="en-GB" altLang="en-US" sz="28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2185988" y="735013"/>
            <a:ext cx="9069387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800" dirty="0"/>
            </a:br>
            <a:r>
              <a:rPr lang="en-GB" altLang="en-US" sz="2800" dirty="0"/>
              <a:t>   </a:t>
            </a:r>
            <a:r>
              <a:rPr lang="en-GB" altLang="en-US" sz="2400" b="1" dirty="0"/>
              <a:t>Ship-mounted Robotic Arm for Autonomous Operations</a:t>
            </a:r>
            <a:br>
              <a:rPr lang="en-GB" altLang="en-US" sz="2800" dirty="0"/>
            </a:br>
            <a:r>
              <a:rPr lang="en-GB" altLang="en-US" sz="2800" dirty="0"/>
              <a:t>	</a:t>
            </a:r>
            <a:endParaRPr lang="en-GB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813" y="1768475"/>
            <a:ext cx="9069388" cy="54673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GB" sz="30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NEPTUNE PROJECT</a:t>
            </a:r>
            <a:endParaRPr kumimoji="0" lang="en-GB" sz="30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 was to transfer personnel from a ship to an offshore structure, e.g. platform or wind turbine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 involved an articulated arm with a personnel carrier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Ship motion removed from carrier by motion compensation in all six degrees of freedom (Heave, roll, pitch, surge, sway, yaw)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Carrier moved  to target, so no relative movement on arrival (space-stabilisation) 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0" y="9525"/>
            <a:ext cx="8894763" cy="111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1713" y="0"/>
            <a:ext cx="8894762" cy="1116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6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GB" altLang="en-US" sz="48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Six-degree-of-freedom motion simulator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0" y="2012950"/>
            <a:ext cx="7089775" cy="4795838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1713" y="0"/>
            <a:ext cx="8894762" cy="1116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itle 6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GB" altLang="en-US" sz="48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 proof-of-concept robotic arm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425" y="2012950"/>
            <a:ext cx="3590925" cy="4795838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2184400" y="868363"/>
            <a:ext cx="9069388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800" dirty="0"/>
            </a:br>
            <a:r>
              <a:rPr lang="en-GB" altLang="en-US" sz="2400" b="1" dirty="0"/>
              <a:t>Neptune arm with personnel carrier fitted</a:t>
            </a:r>
            <a:r>
              <a:rPr lang="en-GB" altLang="en-US" sz="2800" b="1" dirty="0"/>
              <a:t>   </a:t>
            </a:r>
            <a:br>
              <a:rPr lang="en-GB" altLang="en-US" sz="2800" dirty="0"/>
            </a:br>
            <a:r>
              <a:rPr lang="en-GB" altLang="en-US" sz="2800" dirty="0"/>
              <a:t>	</a:t>
            </a:r>
            <a:endParaRPr lang="en-GB" altLang="en-US" sz="2800" dirty="0"/>
          </a:p>
        </p:txBody>
      </p:sp>
      <p:pic>
        <p:nvPicPr>
          <p:cNvPr id="13314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22663" y="2012950"/>
            <a:ext cx="6394450" cy="4795838"/>
          </a:xfrm>
          <a:ln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0"/>
            <a:ext cx="8894763" cy="111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182813" y="611188"/>
            <a:ext cx="9069387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800" dirty="0"/>
            </a:br>
            <a:r>
              <a:rPr lang="en-GB" altLang="en-US" sz="2800" dirty="0"/>
              <a:t>   </a:t>
            </a:r>
            <a:r>
              <a:rPr lang="en-GB" altLang="en-US" sz="2400" b="1" dirty="0"/>
              <a:t>Ship-mounted Robotic Arm for Autonomous Operations</a:t>
            </a:r>
            <a:br>
              <a:rPr lang="en-GB" altLang="en-US" sz="2800" dirty="0"/>
            </a:br>
            <a:r>
              <a:rPr lang="en-GB" altLang="en-US" sz="2800" dirty="0"/>
              <a:t>	</a:t>
            </a:r>
            <a:endParaRPr lang="en-GB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813" y="1619250"/>
            <a:ext cx="9069388" cy="54673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SPECIFICATION: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Capability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height:			 	20m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reach: 				16m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Slewing capability:				270deg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 compensation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Heave(m) 					3m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Roll/pitch/yaw:			       +/-10deg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Surge/sway:				       +/- 3m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07745" rtl="0" eaLnBrk="1" fontAlgn="t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Vessel stand-off:				 7m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95" marR="0" lvl="0" indent="-252095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1713" y="0"/>
            <a:ext cx="8894762" cy="111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174875" y="804863"/>
            <a:ext cx="9091613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800" dirty="0"/>
            </a:br>
            <a:r>
              <a:rPr lang="en-GB" altLang="en-US" sz="2400" b="1" dirty="0"/>
              <a:t>Neptune arm in robotic mode</a:t>
            </a:r>
            <a:r>
              <a:rPr lang="en-GB" altLang="en-US" sz="2800" b="1" dirty="0"/>
              <a:t>   </a:t>
            </a:r>
            <a:br>
              <a:rPr lang="en-GB" altLang="en-US" sz="2800" dirty="0"/>
            </a:br>
            <a:r>
              <a:rPr lang="en-GB" altLang="en-US" sz="2800" dirty="0"/>
              <a:t>	</a:t>
            </a:r>
            <a:endParaRPr lang="en-GB" altLang="en-US" sz="2800" dirty="0"/>
          </a:p>
        </p:txBody>
      </p:sp>
      <p:pic>
        <p:nvPicPr>
          <p:cNvPr id="17410" name="Content Placeholder 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22663" y="2012950"/>
            <a:ext cx="6394450" cy="4795838"/>
          </a:xfrm>
          <a:ln/>
        </p:spPr>
      </p:pic>
      <p:pic>
        <p:nvPicPr>
          <p:cNvPr id="1741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0"/>
            <a:ext cx="8894763" cy="111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182813" y="611188"/>
            <a:ext cx="9069387" cy="1368425"/>
          </a:xfrm>
          <a:ln/>
        </p:spPr>
        <p:txBody>
          <a:bodyPr vert="horz" wrap="square" lIns="91440" tIns="45720" rIns="91440" bIns="45720" anchor="ctr"/>
          <a:p>
            <a:pPr algn="ctr" eaLnBrk="1" hangingPunct="1"/>
            <a:br>
              <a:rPr lang="en-GB" altLang="en-US" sz="2400" dirty="0"/>
            </a:br>
            <a:r>
              <a:rPr lang="en-GB" altLang="en-US" sz="2400" b="1" dirty="0"/>
              <a:t>Ship-mounted Robotic Arm for Autonomous Operations</a:t>
            </a:r>
            <a:endParaRPr lang="en-GB" alt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2813" y="1768475"/>
            <a:ext cx="9217025" cy="49879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GB" sz="30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ASSP PROJECT</a:t>
            </a:r>
            <a:endParaRPr kumimoji="0" lang="en-GB" sz="30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ASSP stands for Autonomous Stabilised Synchronised Platform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takes Neptune technology and adds an ability to synchronise the motion of the payload with that of the target (synchronous stabilisation)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1007745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308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target motion must be accurately known and the real-time motion data incorporated into the active control system</a:t>
            </a:r>
            <a:endParaRPr kumimoji="0" lang="en-GB" sz="308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5" y="0"/>
            <a:ext cx="8894763" cy="111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4237</Words>
  <Application>WPS Presentation</Application>
  <PresentationFormat>Custom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Calibri Light</vt:lpstr>
      <vt:lpstr>Times New Roman</vt:lpstr>
      <vt:lpstr>Lucida Sans Unicode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Back</dc:creator>
  <cp:lastModifiedBy>PBack</cp:lastModifiedBy>
  <cp:revision>56</cp:revision>
  <dcterms:created xsi:type="dcterms:W3CDTF">2019-05-08T10:58:58Z</dcterms:created>
  <dcterms:modified xsi:type="dcterms:W3CDTF">2019-10-09T13:59:14Z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